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05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50" r:id="rId47"/>
    <p:sldId id="351" r:id="rId48"/>
    <p:sldId id="352" r:id="rId49"/>
    <p:sldId id="353" r:id="rId50"/>
    <p:sldId id="354" r:id="rId51"/>
    <p:sldId id="355" r:id="rId52"/>
    <p:sldId id="356" r:id="rId53"/>
    <p:sldId id="357" r:id="rId54"/>
    <p:sldId id="358" r:id="rId55"/>
    <p:sldId id="359" r:id="rId56"/>
    <p:sldId id="360" r:id="rId57"/>
    <p:sldId id="361" r:id="rId5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4C5"/>
    <a:srgbClr val="6E06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7" autoAdjust="0"/>
    <p:restoredTop sz="94629" autoAdjust="0"/>
  </p:normalViewPr>
  <p:slideViewPr>
    <p:cSldViewPr>
      <p:cViewPr>
        <p:scale>
          <a:sx n="62" d="100"/>
          <a:sy n="62" d="100"/>
        </p:scale>
        <p:origin x="116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ustomXml" Target="../customXml/item2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43979" cy="467363"/>
          </a:xfrm>
          <a:prstGeom prst="rect">
            <a:avLst/>
          </a:prstGeom>
        </p:spPr>
        <p:txBody>
          <a:bodyPr vert="horz" lIns="91566" tIns="45783" rIns="91566" bIns="457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2" y="1"/>
            <a:ext cx="3043979" cy="467363"/>
          </a:xfrm>
          <a:prstGeom prst="rect">
            <a:avLst/>
          </a:prstGeom>
        </p:spPr>
        <p:txBody>
          <a:bodyPr vert="horz" lIns="91566" tIns="45783" rIns="91566" bIns="45783" rtlCol="0"/>
          <a:lstStyle>
            <a:lvl1pPr algn="r">
              <a:defRPr sz="1200"/>
            </a:lvl1pPr>
          </a:lstStyle>
          <a:p>
            <a:fld id="{5292CD85-8DA1-4709-8957-357CEEF656DB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1739"/>
            <a:ext cx="3043979" cy="467363"/>
          </a:xfrm>
          <a:prstGeom prst="rect">
            <a:avLst/>
          </a:prstGeom>
        </p:spPr>
        <p:txBody>
          <a:bodyPr vert="horz" lIns="91566" tIns="45783" rIns="91566" bIns="457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2" y="8841739"/>
            <a:ext cx="3043979" cy="467363"/>
          </a:xfrm>
          <a:prstGeom prst="rect">
            <a:avLst/>
          </a:prstGeom>
        </p:spPr>
        <p:txBody>
          <a:bodyPr vert="horz" lIns="91566" tIns="45783" rIns="91566" bIns="45783" rtlCol="0" anchor="b"/>
          <a:lstStyle>
            <a:lvl1pPr algn="r">
              <a:defRPr sz="1200"/>
            </a:lvl1pPr>
          </a:lstStyle>
          <a:p>
            <a:fld id="{6CDF7BAE-CC0C-4AD0-92E1-22319721C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16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292" tIns="46646" rIns="93292" bIns="466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292" tIns="46646" rIns="93292" bIns="46646" rtlCol="0"/>
          <a:lstStyle>
            <a:lvl1pPr algn="r">
              <a:defRPr sz="1200"/>
            </a:lvl1pPr>
          </a:lstStyle>
          <a:p>
            <a:fld id="{B4B823EE-1623-4115-99B9-B785374AECF6}" type="datetimeFigureOut">
              <a:rPr lang="en-US" smtClean="0"/>
              <a:t>7/8/2024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92" tIns="46646" rIns="93292" bIns="466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292" tIns="46646" rIns="93292" bIns="466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292" tIns="46646" rIns="93292" bIns="466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292" tIns="46646" rIns="93292" bIns="46646" rtlCol="0" anchor="b"/>
          <a:lstStyle>
            <a:lvl1pPr algn="r">
              <a:defRPr sz="1200"/>
            </a:lvl1pPr>
          </a:lstStyle>
          <a:p>
            <a:fld id="{CCF99E1E-5533-47FF-A679-997EB01C2C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51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4008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3B8C1A-B3FA-4E19-85F6-8AA27377C9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5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622292-52FC-440D-AF69-9B3D08132A23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1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2465C8-E09E-4549-8CA9-ADE0F54FAD08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93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113" y="765175"/>
            <a:ext cx="8388000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8388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70800" y="1810800"/>
            <a:ext cx="838800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70113" y="6477000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086408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4008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3B8C1A-B3FA-4E19-85F6-8AA27377C9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15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78F34-073B-4CAC-ABDD-EB690BDE124F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1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34CFDE-760B-43D0-BC73-672D565F93D0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5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E4BFAA-4172-472F-8222-38B6065A1D08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82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78FFD-3FE2-41CC-8500-0F5961B59824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134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02589B-6F27-452D-84D9-C0DE3F9B6A56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5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08827-677F-4E36-854C-EBD24B909715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5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E594D3-EF4F-4AF9-B158-0C809C9BA522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60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278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278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4008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3B8C1A-B3FA-4E19-85F6-8AA27377C97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300724"/>
            <a:ext cx="685800" cy="47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62000"/>
            <a:ext cx="5867400" cy="2481261"/>
          </a:xfr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D4119A96-CCE8-4980-BF85-AB09A6BB6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" y="3429000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Kentucky All Schedule </a:t>
            </a:r>
          </a:p>
          <a:p>
            <a:pPr algn="ctr"/>
            <a:r>
              <a:rPr lang="en-US" sz="2400" b="1" dirty="0"/>
              <a:t>Prescription Electronic Reporting</a:t>
            </a:r>
          </a:p>
          <a:p>
            <a:pPr algn="ctr"/>
            <a:endParaRPr lang="en-US" sz="1200" b="1" dirty="0"/>
          </a:p>
          <a:p>
            <a:pPr algn="ctr"/>
            <a:r>
              <a:rPr lang="en-US" sz="2400" b="1" dirty="0"/>
              <a:t>Quarterly Trend Report</a:t>
            </a:r>
          </a:p>
          <a:p>
            <a:pPr algn="ctr"/>
            <a:r>
              <a:rPr lang="en-US" sz="2400" b="1" dirty="0"/>
              <a:t>2nd Quarter 2024</a:t>
            </a:r>
            <a:br>
              <a:rPr lang="en-US" sz="1600" b="1" dirty="0"/>
            </a:br>
            <a:br>
              <a:rPr lang="en-US" sz="1200" b="1" dirty="0"/>
            </a:br>
            <a:r>
              <a:rPr lang="en-US" sz="1400" b="1" dirty="0"/>
              <a:t>Cabinet for Health and Family Services</a:t>
            </a:r>
          </a:p>
          <a:p>
            <a:pPr algn="ctr"/>
            <a:r>
              <a:rPr lang="en-US" sz="1400" b="1" dirty="0"/>
              <a:t>Office of Inspector General</a:t>
            </a:r>
          </a:p>
          <a:p>
            <a:pPr algn="ctr"/>
            <a:r>
              <a:rPr lang="en-US" sz="1400" b="1" dirty="0"/>
              <a:t>275 E. Main Street</a:t>
            </a:r>
          </a:p>
          <a:p>
            <a:pPr algn="ctr"/>
            <a:r>
              <a:rPr lang="en-US" sz="1400" b="1" dirty="0"/>
              <a:t>Frankfort, KY 40621</a:t>
            </a:r>
            <a:r>
              <a:rPr lang="en-US" sz="1400" dirty="0"/>
              <a:t>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01684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1751F09-EB9B-4210-9E64-DF28B502B3D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04800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Controlled Substance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C96F56-A41D-CBAD-0A2D-A563EC0DC24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15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le 4019">
            <a:extLst>
              <a:ext uri="{FF2B5EF4-FFF2-40B4-BE49-F238E27FC236}">
                <a16:creationId xmlns:a16="http://schemas.microsoft.com/office/drawing/2014/main" id="{D028C199-D232-41F2-90C7-D4DAD3AA387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04800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Controlled Substance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194C75-273A-FC4F-004F-5027B59F038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17600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03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6E8D6D-6B1C-4687-81C7-7DF1B5BA3BDD}"/>
              </a:ext>
            </a:extLst>
          </p:cNvPr>
          <p:cNvSpPr txBox="1">
            <a:spLocks noChangeArrowheads="1"/>
          </p:cNvSpPr>
          <p:nvPr/>
        </p:nvSpPr>
        <p:spPr>
          <a:xfrm>
            <a:off x="-25685" y="304800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Per 1000 Controlled Substance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E415C6-E500-375F-6C1E-01476459B94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37355" y="1117600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01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69F188E-AD27-4DE3-A7DE-C57B4C97E2E0}"/>
              </a:ext>
            </a:extLst>
          </p:cNvPr>
          <p:cNvSpPr txBox="1">
            <a:spLocks/>
          </p:cNvSpPr>
          <p:nvPr/>
        </p:nvSpPr>
        <p:spPr>
          <a:xfrm>
            <a:off x="0" y="304800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Opioid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69AF03-0633-83CA-EC0D-24750C713FF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81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28BE390-BD72-4ED5-966A-8A4A484110FE}"/>
              </a:ext>
            </a:extLst>
          </p:cNvPr>
          <p:cNvSpPr txBox="1">
            <a:spLocks/>
          </p:cNvSpPr>
          <p:nvPr/>
        </p:nvSpPr>
        <p:spPr>
          <a:xfrm>
            <a:off x="6849" y="304800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Opioid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055B04-E176-EFDC-A7CC-3DB6E163FAC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75729" y="1117600"/>
            <a:ext cx="420624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16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7C5BF4A-DC2B-4976-AE92-196F475DA85E}"/>
              </a:ext>
            </a:extLst>
          </p:cNvPr>
          <p:cNvSpPr txBox="1">
            <a:spLocks/>
          </p:cNvSpPr>
          <p:nvPr/>
        </p:nvSpPr>
        <p:spPr>
          <a:xfrm>
            <a:off x="0" y="304800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Opioid Usage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B3E45D-73DB-EB57-8D38-53F41716C21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65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235928-007C-4192-B1BC-F786D86D4724}"/>
              </a:ext>
            </a:extLst>
          </p:cNvPr>
          <p:cNvSpPr txBox="1">
            <a:spLocks/>
          </p:cNvSpPr>
          <p:nvPr/>
        </p:nvSpPr>
        <p:spPr>
          <a:xfrm>
            <a:off x="0" y="304800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Opioid Usage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46D18E-7127-72CA-11C1-77B6E6F2FAC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17600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21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2F7506-7AA1-446E-9D0A-1E0A89164C9D}"/>
              </a:ext>
            </a:extLst>
          </p:cNvPr>
          <p:cNvSpPr txBox="1">
            <a:spLocks/>
          </p:cNvSpPr>
          <p:nvPr/>
        </p:nvSpPr>
        <p:spPr>
          <a:xfrm>
            <a:off x="4281" y="304800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Per 1000 Opioid Usage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A0AEA3-049E-BA9F-31BF-B124D886019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17600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81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B71B710-4B71-44EE-80E8-45B1BA74714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04800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Hydrocodone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225C0-2587-C667-D8C6-FA02C2DD51C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9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06D6FFE-14C7-44DA-9E6F-C2C5A0AB5CD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98129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Hydrocodone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FC79A2-A61D-ED9E-8818-5A30A2E1686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110929"/>
            <a:ext cx="420624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32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9D400DA0-9CCC-4493-8603-56FDD1CCE5A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KASPER Records Added 2014 – 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661A77-7491-0B29-000D-D5AF9ADE7E1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1325880"/>
            <a:ext cx="850392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50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E5F793-0D81-434D-9EA0-2E6E4B19A594}"/>
              </a:ext>
            </a:extLst>
          </p:cNvPr>
          <p:cNvSpPr txBox="1">
            <a:spLocks noChangeArrowheads="1"/>
          </p:cNvSpPr>
          <p:nvPr/>
        </p:nvSpPr>
        <p:spPr>
          <a:xfrm>
            <a:off x="3424" y="315644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Hydrocodone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7FBF2D-B2A2-399F-B98D-DFD6FA088BE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50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Rectangle 715">
            <a:extLst>
              <a:ext uri="{FF2B5EF4-FFF2-40B4-BE49-F238E27FC236}">
                <a16:creationId xmlns:a16="http://schemas.microsoft.com/office/drawing/2014/main" id="{3262D50A-E035-459E-83F8-318AD93C25D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5074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Hydrocodone Usage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8AF714-8AF3-2E69-3F89-28CD9C2F5B3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27874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76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EB42D19-3B8C-4144-8816-70B2186758D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5074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Per 1000 Hydrocodone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F27AF8-662F-884E-AD72-F5BBF04A5E6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27874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08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7F01899-B523-43C5-8D39-58CD9200D3B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Oxycodone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BBABC5-1746-85F0-9CD9-A43618626F4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89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7C5E93A-BAFA-4D93-B7D2-CB8C7FC77C9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Oxycodone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5F02D8-1CAC-A89B-F9ED-DB18F98B572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132726"/>
            <a:ext cx="420624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55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934D7B0-F675-4BA5-812A-B8A52377886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Oxycodone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E97CDF-F52D-FEBC-B23C-D1C28F2BC26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0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ectangle 358">
            <a:extLst>
              <a:ext uri="{FF2B5EF4-FFF2-40B4-BE49-F238E27FC236}">
                <a16:creationId xmlns:a16="http://schemas.microsoft.com/office/drawing/2014/main" id="{16DFD99E-40FE-4841-B320-FD08F54C725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Oxycodone Usage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1FD42F-3952-2654-9A93-22B1BC1938B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72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55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DEB1F39-6BB3-425C-BB93-ABAD0CD94A7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Per 1000 Oxycodone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BCA688-A607-920C-3E39-FDBF9445D77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15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54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41ED1D-7C65-4F0B-91DA-4AD8C75ED35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Diazepam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28E260-ED17-AF3C-BBCB-11268F3E749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83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76D3045-1A7D-4C74-9F88-D1A674728B8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Diazepam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63D2EA-56AD-A45B-9A03-E98559D83E3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132726"/>
            <a:ext cx="420624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21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A8BD345-7BE5-4AC6-AFD5-10D6DEA7771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Top Prescribed Controlled Substances by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Therapeutic Category by Doses – Q2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593CD6-1127-FA16-BC0F-7C1EA5C3CA0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" y="1295400"/>
            <a:ext cx="704088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73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433428-55BB-4A5D-A312-38287006F17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Diazepam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0A4BC2-22BE-A0F0-F5DB-DF8065B046A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88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Rectangle 358">
            <a:extLst>
              <a:ext uri="{FF2B5EF4-FFF2-40B4-BE49-F238E27FC236}">
                <a16:creationId xmlns:a16="http://schemas.microsoft.com/office/drawing/2014/main" id="{0DDBD547-13B8-4877-8DDF-C5145FEC849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Diazepam Usage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AB3752-9909-B362-2928-2753BBDE1FE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15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995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AFC8692-760F-4718-99B7-19A98B75B62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Per 1000 Diazepam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160A4A-C386-8325-E44B-A4E57996B09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15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403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875BA14-6151-48C8-B81B-5220B098A12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Alprazolam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5C5867-A9C9-6763-D7D2-CFECFCB288D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93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B28D041-D4B4-4C69-A0B0-A342723729F0}"/>
              </a:ext>
            </a:extLst>
          </p:cNvPr>
          <p:cNvSpPr txBox="1">
            <a:spLocks noChangeArrowheads="1"/>
          </p:cNvSpPr>
          <p:nvPr/>
        </p:nvSpPr>
        <p:spPr>
          <a:xfrm>
            <a:off x="6849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Alprazolam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FB488D-42D8-2F5C-2266-BB1058DDF27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75729" y="1132156"/>
            <a:ext cx="420624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740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04A06F5-F383-4C98-86B5-69597C1466F8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Alprazolam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A3184C-A8CD-0214-44E2-A56A3D5121E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793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Rectangle 358">
            <a:extLst>
              <a:ext uri="{FF2B5EF4-FFF2-40B4-BE49-F238E27FC236}">
                <a16:creationId xmlns:a16="http://schemas.microsoft.com/office/drawing/2014/main" id="{59A40571-3E6F-4D19-8E1A-0A84BD0CAC7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Alprazolam Usage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74D2E1-A519-5ABD-4861-7CE2E2FDB3E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72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680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22FD27F-717C-4E01-BD35-655CDBBD5A0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Per 1000 Alprazolam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AF83E5-4C63-F1AD-377A-C6A4DF75583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15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120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0795DA-A991-4EA6-961E-641DCC82783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Tramadol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795E75-4FE0-E5D1-4BE4-F686B33FDB0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952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CEBEA1E-4A35-4C81-861D-A6062327B046}"/>
              </a:ext>
            </a:extLst>
          </p:cNvPr>
          <p:cNvSpPr txBox="1">
            <a:spLocks noChangeArrowheads="1"/>
          </p:cNvSpPr>
          <p:nvPr/>
        </p:nvSpPr>
        <p:spPr>
          <a:xfrm>
            <a:off x="342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Tramadol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231581-4966-1284-5789-4DA0F2244CE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132156"/>
            <a:ext cx="420624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8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6FD24AE-B283-4FF2-9933-F969439CEA7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Opioid Morphine Equivalent Dose (MED) Data 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BE7B5C-B1A8-3595-12F8-936E31DC0A8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6425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256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5D71E0-909F-4AD7-BA23-527FD543C23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Tramadol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D470D5-D578-6416-BB75-9DADEF5497E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038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7" name="Rectangle 358">
            <a:extLst>
              <a:ext uri="{FF2B5EF4-FFF2-40B4-BE49-F238E27FC236}">
                <a16:creationId xmlns:a16="http://schemas.microsoft.com/office/drawing/2014/main" id="{5E2C3065-5D3B-4BDF-BB62-0F8FA9620BC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Tramadol Usage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A02AC4-364E-828F-EC40-BA26E9497BA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72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162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A8F6707-6997-49E3-99C5-173DF315BA3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Per 1000 Tramadol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466EE8-44C3-03AC-91AC-C9BCC1C1674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7293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990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C01C2EF-37BF-4A33-A1DE-F04843A31BA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Gabapentin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7A63A-A09B-BF7F-E728-30CEB6AF00E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86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21067EA-5459-4987-8D96-5A4017766A4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Gabapentin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CA8404-1883-7320-0237-3313335959E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132726"/>
            <a:ext cx="420624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184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5C043E8-DC56-48BC-914C-322DF9D3D29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Gabapentin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923DA0-F39E-6C29-B6E8-61C568B09EF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150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Rectangle 358">
            <a:extLst>
              <a:ext uri="{FF2B5EF4-FFF2-40B4-BE49-F238E27FC236}">
                <a16:creationId xmlns:a16="http://schemas.microsoft.com/office/drawing/2014/main" id="{6B276734-44D9-4FCA-BF46-B6F4CF28BAE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Gabapentin Usage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41C111-C4FB-67F3-C972-30C5D807F39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28445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658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836C111-E2E5-4F81-8B9A-07B75EF600D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Per 1000 Gabapentin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5CC278-F515-315D-0811-7F428125AE6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8719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096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82D17D-5B37-4058-9BCC-0C82C6480A2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Buprenorphine/Naloxone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49591C-E18F-B074-F884-0439740F0BA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276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6205521-D2CE-4EFD-A294-32B0F808CE8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Buprenorphine/Naloxone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DD330D-9B35-46CD-2AC9-F9781F05668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91" y="1132726"/>
            <a:ext cx="420624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30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1081310-22E2-440F-BCAC-6CB5E191497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Opioid Morphine Equivalent Dose (MED) Data Q2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83BEC7-3AAD-4804-37F9-51FF07EC1CE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72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78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389057-0BE6-42B4-BE67-39DCC30733E8}"/>
              </a:ext>
            </a:extLst>
          </p:cNvPr>
          <p:cNvSpPr txBox="1">
            <a:spLocks noChangeArrowheads="1"/>
          </p:cNvSpPr>
          <p:nvPr/>
        </p:nvSpPr>
        <p:spPr>
          <a:xfrm>
            <a:off x="6849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Buprenorphine/Naloxone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36B5B9-E27D-5F82-ED1C-1F603ED2553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707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7" name="Rectangle 358">
            <a:extLst>
              <a:ext uri="{FF2B5EF4-FFF2-40B4-BE49-F238E27FC236}">
                <a16:creationId xmlns:a16="http://schemas.microsoft.com/office/drawing/2014/main" id="{C0707B47-C459-40C7-AA91-EC9FA74BC1FE}"/>
              </a:ext>
            </a:extLst>
          </p:cNvPr>
          <p:cNvSpPr txBox="1">
            <a:spLocks noChangeArrowheads="1"/>
          </p:cNvSpPr>
          <p:nvPr/>
        </p:nvSpPr>
        <p:spPr>
          <a:xfrm>
            <a:off x="-2568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Buprenorphine/Naloxone Usage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008E3D-5DCD-5999-A153-FE76CF2FBCF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0472" y="1138719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207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5453739-9E0C-4B9B-B9A9-434F113A1E4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Per 1000 Buprenorphine/Naloxone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F55448-F28E-EA2B-03F2-06412C3F53E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72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665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BE08C2D-C80B-4A67-9175-C2007482DAE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Oxymorphone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383BD5-4FEF-2C9B-F0DE-F6A7ECD1E56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829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72E993A-2DDF-4DD0-8125-B7D3907A711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Oxymorphone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3A6889-A878-CB2C-DA77-B2CDBD17DE4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132726"/>
            <a:ext cx="420624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108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23B8D12-6AF1-4AF9-A967-83F2E0F0388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Oxymorphone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5A35EF-C77A-02C7-CB7D-CC03B01B92F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065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Rectangle 358">
            <a:extLst>
              <a:ext uri="{FF2B5EF4-FFF2-40B4-BE49-F238E27FC236}">
                <a16:creationId xmlns:a16="http://schemas.microsoft.com/office/drawing/2014/main" id="{C7FA67A1-C0B7-4BD5-9226-DDD2BEA159E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Oxymorphone Usage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31504E-B85A-33CB-6BE0-CF601F7C394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72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815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3F695DE-1FB0-497C-A75D-A50FFB1D9FF9}"/>
              </a:ext>
            </a:extLst>
          </p:cNvPr>
          <p:cNvSpPr txBox="1">
            <a:spLocks noChangeArrowheads="1"/>
          </p:cNvSpPr>
          <p:nvPr/>
        </p:nvSpPr>
        <p:spPr>
          <a:xfrm>
            <a:off x="-19692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Per 1000 Oxymorphone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FDA416-D2D5-48D5-02A4-3E77491AD78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43348" y="113272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52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75686CC-FB0D-4A75-9076-1598814E58DC}"/>
              </a:ext>
            </a:extLst>
          </p:cNvPr>
          <p:cNvSpPr txBox="1">
            <a:spLocks noChangeArrowheads="1"/>
          </p:cNvSpPr>
          <p:nvPr/>
        </p:nvSpPr>
        <p:spPr>
          <a:xfrm>
            <a:off x="1113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Patients with Seven or More Days of Overlapping Opioid </a:t>
            </a:r>
          </a:p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and Benzodiazepine Prescriptions Q2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92F13F-4EDF-C88D-2C6E-DD5820BFA26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79810" y="1144713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8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6E9D6FF-91D8-4089-9F07-603C466191A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Patients with Seven or More Days of Overlapping Opioid </a:t>
            </a:r>
          </a:p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and Benzodiazepine Prescriptions Q2 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47EF1E-B193-146F-D341-EC6CAA360EF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72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80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B706F1-4C39-41B5-95CB-7A44CF87830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04800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Controlled Substance Prescribing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6D4346-3212-7AC8-8444-4F03D61EC97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86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76CB4B4-0DB0-4171-BF44-6908D6D9B13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04800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Controlled Substance Prescribing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Q2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DCBC4E-B284-62D7-8B4E-AE9A4E36BE3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117600"/>
            <a:ext cx="420624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41025"/>
      </p:ext>
    </p:extLst>
  </p:cSld>
  <p:clrMapOvr>
    <a:masterClrMapping/>
  </p:clrMapOvr>
</p:sld>
</file>

<file path=ppt/theme/theme1.xml><?xml version="1.0" encoding="utf-8"?>
<a:theme xmlns:a="http://schemas.openxmlformats.org/drawingml/2006/main" name="DPH 9_30_16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5A1E1B25B58B45A89AEE24359BBCE3" ma:contentTypeVersion="6" ma:contentTypeDescription="Create a new document." ma:contentTypeScope="" ma:versionID="b3c7139e0d880c75baa4d7f44a7b56fd">
  <xsd:schema xmlns:xsd="http://www.w3.org/2001/XMLSchema" xmlns:xs="http://www.w3.org/2001/XMLSchema" xmlns:p="http://schemas.microsoft.com/office/2006/metadata/properties" xmlns:ns1="http://schemas.microsoft.com/sharepoint/v3" xmlns:ns2="6abf6edc-5288-4e78-8477-d2f168d14880" xmlns:ns3="9d98fa39-7fbd-4685-a488-797cac822720" targetNamespace="http://schemas.microsoft.com/office/2006/metadata/properties" ma:root="true" ma:fieldsID="0b5e988ec30a8d9959c140e9a8118b49" ns1:_="" ns2:_="" ns3:_="">
    <xsd:import namespace="http://schemas.microsoft.com/sharepoint/v3"/>
    <xsd:import namespace="6abf6edc-5288-4e78-8477-d2f168d14880"/>
    <xsd:import namespace="9d98fa39-7fbd-4685-a488-797cac82272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ublished_x0020_Date"/>
                <xsd:element ref="ns2:KASPER_x0020_Categor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bf6edc-5288-4e78-8477-d2f168d14880" elementFormDefault="qualified">
    <xsd:import namespace="http://schemas.microsoft.com/office/2006/documentManagement/types"/>
    <xsd:import namespace="http://schemas.microsoft.com/office/infopath/2007/PartnerControls"/>
    <xsd:element name="Published_x0020_Date" ma:index="10" ma:displayName="Published Date" ma:format="DateOnly" ma:internalName="Published_x0020_Date" ma:readOnly="false">
      <xsd:simpleType>
        <xsd:restriction base="dms:DateTime"/>
      </xsd:simpleType>
    </xsd:element>
    <xsd:element name="KASPER_x0020_Category" ma:index="11" nillable="true" ma:displayName="KASPER Category" ma:format="Dropdown" ma:internalName="KASPER_x0020_Category">
      <xsd:simpleType>
        <xsd:union memberTypes="dms:Text">
          <xsd:simpleType>
            <xsd:restriction base="dms:Choice">
              <xsd:enumeration value="Tips"/>
              <xsd:enumeration value="Trend Reports"/>
              <xsd:enumeration value="Threshold Reports"/>
              <xsd:enumeration value="Studies/Surveys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98fa39-7fbd-4685-a488-797cac8227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ed_x0020_Date xmlns="6abf6edc-5288-4e78-8477-d2f168d14880">2024-08-15T04:00:00+00:00</Published_x0020_Date>
    <PublishingExpirationDate xmlns="http://schemas.microsoft.com/sharepoint/v3" xsi:nil="true"/>
    <PublishingStartDate xmlns="http://schemas.microsoft.com/sharepoint/v3" xsi:nil="true"/>
    <KASPER_x0020_Category xmlns="6abf6edc-5288-4e78-8477-d2f168d14880">Trend Reports</KASPER_x0020_Category>
  </documentManagement>
</p:properties>
</file>

<file path=customXml/itemProps1.xml><?xml version="1.0" encoding="utf-8"?>
<ds:datastoreItem xmlns:ds="http://schemas.openxmlformats.org/officeDocument/2006/customXml" ds:itemID="{3E21B47C-6FA2-4B88-80F0-FADDE0D9DA70}"/>
</file>

<file path=customXml/itemProps2.xml><?xml version="1.0" encoding="utf-8"?>
<ds:datastoreItem xmlns:ds="http://schemas.openxmlformats.org/officeDocument/2006/customXml" ds:itemID="{A4439B05-8A1B-4133-A2F4-2EBF2EB6BA34}"/>
</file>

<file path=customXml/itemProps3.xml><?xml version="1.0" encoding="utf-8"?>
<ds:datastoreItem xmlns:ds="http://schemas.openxmlformats.org/officeDocument/2006/customXml" ds:itemID="{C177B152-4A20-4375-A3AC-BF4A8B4E6799}"/>
</file>

<file path=docProps/app.xml><?xml version="1.0" encoding="utf-8"?>
<Properties xmlns="http://schemas.openxmlformats.org/officeDocument/2006/extended-properties" xmlns:vt="http://schemas.openxmlformats.org/officeDocument/2006/docPropsVTypes">
  <Template>DPH 9_30_16 Presentation</Template>
  <TotalTime>28818</TotalTime>
  <Words>442</Words>
  <Application>Microsoft Office PowerPoint</Application>
  <PresentationFormat>On-screen Show (4:3)</PresentationFormat>
  <Paragraphs>122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Arial</vt:lpstr>
      <vt:lpstr>Calibri</vt:lpstr>
      <vt:lpstr>DPH 9_30_16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KASPER Trend Report Q2 2024</dc:title>
  <dc:creator>gary.faulkner</dc:creator>
  <cp:lastModifiedBy>Napier, Tim (CHFS OATS OECISB)</cp:lastModifiedBy>
  <cp:revision>809</cp:revision>
  <cp:lastPrinted>2018-11-26T15:10:21Z</cp:lastPrinted>
  <dcterms:created xsi:type="dcterms:W3CDTF">2016-09-14T14:14:15Z</dcterms:created>
  <dcterms:modified xsi:type="dcterms:W3CDTF">2024-07-11T19:00:46Z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0x010100625A1E1B25B58B45A89AEE24359BBCE3</vt:lpwstr>
  </property>
</Properties>
</file>